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2" r:id="rId8"/>
    <p:sldId id="265" r:id="rId9"/>
    <p:sldId id="264" r:id="rId10"/>
    <p:sldId id="266" r:id="rId11"/>
    <p:sldId id="267" r:id="rId12"/>
    <p:sldId id="268" r:id="rId13"/>
    <p:sldId id="269" r:id="rId14"/>
    <p:sldId id="270" r:id="rId15"/>
    <p:sldId id="271" r:id="rId16"/>
    <p:sldId id="272"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7" d="100"/>
          <a:sy n="77" d="100"/>
        </p:scale>
        <p:origin x="110"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04/11/2022</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04/11/2022</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04/11/2022</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1359D7-CBB5-4CAA-89B3-787F997D9E4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DFA98A4-BE0E-47FA-9A37-050B56F101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3AF5715-F530-4059-B305-6AB4765C12BF}"/>
              </a:ext>
            </a:extLst>
          </p:cNvPr>
          <p:cNvSpPr>
            <a:spLocks noGrp="1"/>
          </p:cNvSpPr>
          <p:nvPr>
            <p:ph type="dt" sz="half" idx="10"/>
          </p:nvPr>
        </p:nvSpPr>
        <p:spPr/>
        <p:txBody>
          <a:bodyPr/>
          <a:lstStyle/>
          <a:p>
            <a:fld id="{40BE1144-28DC-431B-B835-7AD8D2C34761}" type="datetimeFigureOut">
              <a:rPr lang="it-IT" smtClean="0"/>
              <a:t>04/11/2022</a:t>
            </a:fld>
            <a:endParaRPr lang="it-IT"/>
          </a:p>
        </p:txBody>
      </p:sp>
      <p:sp>
        <p:nvSpPr>
          <p:cNvPr id="5" name="Segnaposto piè di pagina 4">
            <a:extLst>
              <a:ext uri="{FF2B5EF4-FFF2-40B4-BE49-F238E27FC236}">
                <a16:creationId xmlns:a16="http://schemas.microsoft.com/office/drawing/2014/main" id="{768151FA-E9B9-4D13-83A1-A06DE23C523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E8C2269-7BE2-442B-9604-8D3675400DAB}"/>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2665933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F1AA2-F770-440A-824E-74E637E6DCC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DAF97EF-6024-4953-B6D9-1A1BAF36456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6A64FB-649E-44F4-94F5-03BF61587C47}"/>
              </a:ext>
            </a:extLst>
          </p:cNvPr>
          <p:cNvSpPr>
            <a:spLocks noGrp="1"/>
          </p:cNvSpPr>
          <p:nvPr>
            <p:ph type="dt" sz="half" idx="10"/>
          </p:nvPr>
        </p:nvSpPr>
        <p:spPr/>
        <p:txBody>
          <a:bodyPr/>
          <a:lstStyle/>
          <a:p>
            <a:fld id="{40BE1144-28DC-431B-B835-7AD8D2C34761}" type="datetimeFigureOut">
              <a:rPr lang="it-IT" smtClean="0"/>
              <a:t>04/11/2022</a:t>
            </a:fld>
            <a:endParaRPr lang="it-IT"/>
          </a:p>
        </p:txBody>
      </p:sp>
      <p:sp>
        <p:nvSpPr>
          <p:cNvPr id="5" name="Segnaposto piè di pagina 4">
            <a:extLst>
              <a:ext uri="{FF2B5EF4-FFF2-40B4-BE49-F238E27FC236}">
                <a16:creationId xmlns:a16="http://schemas.microsoft.com/office/drawing/2014/main" id="{73430F57-5B19-416D-8769-8FCE4766B52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4D8A640-850E-42B1-9CA5-0EC105FC638C}"/>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2421345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7894CB-46F0-4099-B4DD-C3D55D8603C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7A23B1F-CE46-418F-8030-61C50BF3E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F96B90F-E8C0-4D8F-85D7-2E123E8B0F8E}"/>
              </a:ext>
            </a:extLst>
          </p:cNvPr>
          <p:cNvSpPr>
            <a:spLocks noGrp="1"/>
          </p:cNvSpPr>
          <p:nvPr>
            <p:ph type="dt" sz="half" idx="10"/>
          </p:nvPr>
        </p:nvSpPr>
        <p:spPr/>
        <p:txBody>
          <a:bodyPr/>
          <a:lstStyle/>
          <a:p>
            <a:fld id="{40BE1144-28DC-431B-B835-7AD8D2C34761}" type="datetimeFigureOut">
              <a:rPr lang="it-IT" smtClean="0"/>
              <a:t>04/11/2022</a:t>
            </a:fld>
            <a:endParaRPr lang="it-IT"/>
          </a:p>
        </p:txBody>
      </p:sp>
      <p:sp>
        <p:nvSpPr>
          <p:cNvPr id="5" name="Segnaposto piè di pagina 4">
            <a:extLst>
              <a:ext uri="{FF2B5EF4-FFF2-40B4-BE49-F238E27FC236}">
                <a16:creationId xmlns:a16="http://schemas.microsoft.com/office/drawing/2014/main" id="{13E2601B-A588-4410-A293-018271AFE65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574C1DA-35C2-412E-802C-A1B3BBCF2C17}"/>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3783553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69D2E7-6FA7-4BB3-8ECB-718D3B7BE5E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8B0D287-1502-4D2D-943A-40359573122F}"/>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E71056C-1BEA-45A3-B743-ED5E8889303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B225DAE-5EB6-4814-BD5E-5EBFC5DCF15F}"/>
              </a:ext>
            </a:extLst>
          </p:cNvPr>
          <p:cNvSpPr>
            <a:spLocks noGrp="1"/>
          </p:cNvSpPr>
          <p:nvPr>
            <p:ph type="dt" sz="half" idx="10"/>
          </p:nvPr>
        </p:nvSpPr>
        <p:spPr/>
        <p:txBody>
          <a:bodyPr/>
          <a:lstStyle/>
          <a:p>
            <a:fld id="{40BE1144-28DC-431B-B835-7AD8D2C34761}" type="datetimeFigureOut">
              <a:rPr lang="it-IT" smtClean="0"/>
              <a:t>04/11/2022</a:t>
            </a:fld>
            <a:endParaRPr lang="it-IT"/>
          </a:p>
        </p:txBody>
      </p:sp>
      <p:sp>
        <p:nvSpPr>
          <p:cNvPr id="6" name="Segnaposto piè di pagina 5">
            <a:extLst>
              <a:ext uri="{FF2B5EF4-FFF2-40B4-BE49-F238E27FC236}">
                <a16:creationId xmlns:a16="http://schemas.microsoft.com/office/drawing/2014/main" id="{2BB26D77-C9D8-4073-849B-DF113B85E17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844C34-923E-48D4-8C51-749256BC91CE}"/>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1949432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37684F-919B-4610-8715-2A3BF996771C}"/>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E5C2F85-F2BE-40DF-91C9-CC6130A0DC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AE7FDD-1021-4C20-91BF-A5354565448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81C4F48-5FC1-4AE1-A975-C9C1F2517F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4B1837C-6045-4D53-A90A-750F08F80BD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6CA8B8B-7489-4752-9FF5-682A0D2A2A07}"/>
              </a:ext>
            </a:extLst>
          </p:cNvPr>
          <p:cNvSpPr>
            <a:spLocks noGrp="1"/>
          </p:cNvSpPr>
          <p:nvPr>
            <p:ph type="dt" sz="half" idx="10"/>
          </p:nvPr>
        </p:nvSpPr>
        <p:spPr/>
        <p:txBody>
          <a:bodyPr/>
          <a:lstStyle/>
          <a:p>
            <a:fld id="{40BE1144-28DC-431B-B835-7AD8D2C34761}" type="datetimeFigureOut">
              <a:rPr lang="it-IT" smtClean="0"/>
              <a:t>04/11/2022</a:t>
            </a:fld>
            <a:endParaRPr lang="it-IT"/>
          </a:p>
        </p:txBody>
      </p:sp>
      <p:sp>
        <p:nvSpPr>
          <p:cNvPr id="8" name="Segnaposto piè di pagina 7">
            <a:extLst>
              <a:ext uri="{FF2B5EF4-FFF2-40B4-BE49-F238E27FC236}">
                <a16:creationId xmlns:a16="http://schemas.microsoft.com/office/drawing/2014/main" id="{63D912EA-5DA2-4AAE-AF89-98393BE855D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21BCDB1-0AF1-449A-B0C0-78CA4F5505D6}"/>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4008986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02B32-2F8D-418C-B796-232362D6D62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E2BB641-E6FC-4EB7-83B4-9DFE032B6D92}"/>
              </a:ext>
            </a:extLst>
          </p:cNvPr>
          <p:cNvSpPr>
            <a:spLocks noGrp="1"/>
          </p:cNvSpPr>
          <p:nvPr>
            <p:ph type="dt" sz="half" idx="10"/>
          </p:nvPr>
        </p:nvSpPr>
        <p:spPr/>
        <p:txBody>
          <a:bodyPr/>
          <a:lstStyle/>
          <a:p>
            <a:fld id="{40BE1144-28DC-431B-B835-7AD8D2C34761}" type="datetimeFigureOut">
              <a:rPr lang="it-IT" smtClean="0"/>
              <a:t>04/11/2022</a:t>
            </a:fld>
            <a:endParaRPr lang="it-IT"/>
          </a:p>
        </p:txBody>
      </p:sp>
      <p:sp>
        <p:nvSpPr>
          <p:cNvPr id="4" name="Segnaposto piè di pagina 3">
            <a:extLst>
              <a:ext uri="{FF2B5EF4-FFF2-40B4-BE49-F238E27FC236}">
                <a16:creationId xmlns:a16="http://schemas.microsoft.com/office/drawing/2014/main" id="{B6DD6D3F-B034-42DC-8DFD-784E032B54B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B22F0F2-0593-4E61-80EC-8E682D87A91B}"/>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2881673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359F115-8AA9-40CB-A00C-035DAF1228C4}"/>
              </a:ext>
            </a:extLst>
          </p:cNvPr>
          <p:cNvSpPr>
            <a:spLocks noGrp="1"/>
          </p:cNvSpPr>
          <p:nvPr>
            <p:ph type="dt" sz="half" idx="10"/>
          </p:nvPr>
        </p:nvSpPr>
        <p:spPr/>
        <p:txBody>
          <a:bodyPr/>
          <a:lstStyle/>
          <a:p>
            <a:fld id="{40BE1144-28DC-431B-B835-7AD8D2C34761}" type="datetimeFigureOut">
              <a:rPr lang="it-IT" smtClean="0"/>
              <a:t>04/11/2022</a:t>
            </a:fld>
            <a:endParaRPr lang="it-IT"/>
          </a:p>
        </p:txBody>
      </p:sp>
      <p:sp>
        <p:nvSpPr>
          <p:cNvPr id="3" name="Segnaposto piè di pagina 2">
            <a:extLst>
              <a:ext uri="{FF2B5EF4-FFF2-40B4-BE49-F238E27FC236}">
                <a16:creationId xmlns:a16="http://schemas.microsoft.com/office/drawing/2014/main" id="{F41ACC5F-E984-4460-9329-BC9DE83B7C7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A1B61D1-5F20-4870-A280-1C51F85BA465}"/>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3375368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AB22FA-A5F4-467F-A658-45AFCE91B43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235A7F1-9EE1-4690-A69F-5E1DAEAB3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E2732B8-1DFE-4908-B432-5BA8EDFDA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41CC077-F0C5-40CC-A2B3-AD3D5F462C66}"/>
              </a:ext>
            </a:extLst>
          </p:cNvPr>
          <p:cNvSpPr>
            <a:spLocks noGrp="1"/>
          </p:cNvSpPr>
          <p:nvPr>
            <p:ph type="dt" sz="half" idx="10"/>
          </p:nvPr>
        </p:nvSpPr>
        <p:spPr/>
        <p:txBody>
          <a:bodyPr/>
          <a:lstStyle/>
          <a:p>
            <a:fld id="{40BE1144-28DC-431B-B835-7AD8D2C34761}" type="datetimeFigureOut">
              <a:rPr lang="it-IT" smtClean="0"/>
              <a:t>04/11/2022</a:t>
            </a:fld>
            <a:endParaRPr lang="it-IT"/>
          </a:p>
        </p:txBody>
      </p:sp>
      <p:sp>
        <p:nvSpPr>
          <p:cNvPr id="6" name="Segnaposto piè di pagina 5">
            <a:extLst>
              <a:ext uri="{FF2B5EF4-FFF2-40B4-BE49-F238E27FC236}">
                <a16:creationId xmlns:a16="http://schemas.microsoft.com/office/drawing/2014/main" id="{2F9701B3-5269-4F70-BC99-426D85C9C98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4226724-E954-4EA2-9A78-60C67E860B6A}"/>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64754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04/11/2022</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FB988D-8EC6-4D21-9948-4B6B603FF1B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594C99A-061A-4C2A-9C6A-560AE2A740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A68EC05-3B32-4993-A5F8-A5C802FBE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8383728-2310-4D02-B447-961B3854B987}"/>
              </a:ext>
            </a:extLst>
          </p:cNvPr>
          <p:cNvSpPr>
            <a:spLocks noGrp="1"/>
          </p:cNvSpPr>
          <p:nvPr>
            <p:ph type="dt" sz="half" idx="10"/>
          </p:nvPr>
        </p:nvSpPr>
        <p:spPr/>
        <p:txBody>
          <a:bodyPr/>
          <a:lstStyle/>
          <a:p>
            <a:fld id="{40BE1144-28DC-431B-B835-7AD8D2C34761}" type="datetimeFigureOut">
              <a:rPr lang="it-IT" smtClean="0"/>
              <a:t>04/11/2022</a:t>
            </a:fld>
            <a:endParaRPr lang="it-IT"/>
          </a:p>
        </p:txBody>
      </p:sp>
      <p:sp>
        <p:nvSpPr>
          <p:cNvPr id="6" name="Segnaposto piè di pagina 5">
            <a:extLst>
              <a:ext uri="{FF2B5EF4-FFF2-40B4-BE49-F238E27FC236}">
                <a16:creationId xmlns:a16="http://schemas.microsoft.com/office/drawing/2014/main" id="{4AA4C546-46A3-44FA-A1E2-3D02A5E2BD0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A39137F-40C3-4EBA-8D17-1E4C07E41128}"/>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35578956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A0E7A7-87E7-4DFD-A501-CD695C153EE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4FB332C-098A-4DB4-B48C-728F4509F96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ACFD4E-91E7-4063-B8C3-2E7FCCDD4C3F}"/>
              </a:ext>
            </a:extLst>
          </p:cNvPr>
          <p:cNvSpPr>
            <a:spLocks noGrp="1"/>
          </p:cNvSpPr>
          <p:nvPr>
            <p:ph type="dt" sz="half" idx="10"/>
          </p:nvPr>
        </p:nvSpPr>
        <p:spPr/>
        <p:txBody>
          <a:bodyPr/>
          <a:lstStyle/>
          <a:p>
            <a:fld id="{40BE1144-28DC-431B-B835-7AD8D2C34761}" type="datetimeFigureOut">
              <a:rPr lang="it-IT" smtClean="0"/>
              <a:t>04/11/2022</a:t>
            </a:fld>
            <a:endParaRPr lang="it-IT"/>
          </a:p>
        </p:txBody>
      </p:sp>
      <p:sp>
        <p:nvSpPr>
          <p:cNvPr id="5" name="Segnaposto piè di pagina 4">
            <a:extLst>
              <a:ext uri="{FF2B5EF4-FFF2-40B4-BE49-F238E27FC236}">
                <a16:creationId xmlns:a16="http://schemas.microsoft.com/office/drawing/2014/main" id="{74859B2D-7F89-40CF-85EB-1ACF4D2A69B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F770B01-6924-4725-878F-A516B6BAF5C7}"/>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2128173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01E03A2-6824-4253-AA0A-2905E75D04D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2D6868F-F91E-4F93-92DF-4B7D9F1E8D1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174C30C-B661-4FD7-9FF7-29A8FB5B608A}"/>
              </a:ext>
            </a:extLst>
          </p:cNvPr>
          <p:cNvSpPr>
            <a:spLocks noGrp="1"/>
          </p:cNvSpPr>
          <p:nvPr>
            <p:ph type="dt" sz="half" idx="10"/>
          </p:nvPr>
        </p:nvSpPr>
        <p:spPr/>
        <p:txBody>
          <a:bodyPr/>
          <a:lstStyle/>
          <a:p>
            <a:fld id="{40BE1144-28DC-431B-B835-7AD8D2C34761}" type="datetimeFigureOut">
              <a:rPr lang="it-IT" smtClean="0"/>
              <a:t>04/11/2022</a:t>
            </a:fld>
            <a:endParaRPr lang="it-IT"/>
          </a:p>
        </p:txBody>
      </p:sp>
      <p:sp>
        <p:nvSpPr>
          <p:cNvPr id="5" name="Segnaposto piè di pagina 4">
            <a:extLst>
              <a:ext uri="{FF2B5EF4-FFF2-40B4-BE49-F238E27FC236}">
                <a16:creationId xmlns:a16="http://schemas.microsoft.com/office/drawing/2014/main" id="{8D245252-E8AF-4B02-965A-D34BA370325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7CBC0CB-C9D2-4B20-A31B-C953008B8244}"/>
              </a:ext>
            </a:extLst>
          </p:cNvPr>
          <p:cNvSpPr>
            <a:spLocks noGrp="1"/>
          </p:cNvSpPr>
          <p:nvPr>
            <p:ph type="sldNum" sz="quarter" idx="12"/>
          </p:nvPr>
        </p:nvSpPr>
        <p:spPr/>
        <p:txBody>
          <a:bodyPr/>
          <a:lstStyle/>
          <a:p>
            <a:fld id="{11F5F281-F1A6-4CBB-9687-2C00293BA42D}" type="slidenum">
              <a:rPr lang="it-IT" smtClean="0"/>
              <a:t>‹N›</a:t>
            </a:fld>
            <a:endParaRPr lang="it-IT"/>
          </a:p>
        </p:txBody>
      </p:sp>
    </p:spTree>
    <p:extLst>
      <p:ext uri="{BB962C8B-B14F-4D97-AF65-F5344CB8AC3E}">
        <p14:creationId xmlns:p14="http://schemas.microsoft.com/office/powerpoint/2010/main" val="514945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04/11/2022</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04/11/2022</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04/11/2022</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04/11/2022</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04/11/2022</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04/11/2022</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04/11/2022</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04/11/2022</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2FC1693-E2D1-49B8-AE75-7AF90E00DE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222B427-75DA-4B83-B9B9-8CD980A753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35E5F92-AA62-4ADD-8A46-76BED587F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BE1144-28DC-431B-B835-7AD8D2C34761}" type="datetimeFigureOut">
              <a:rPr lang="it-IT" smtClean="0"/>
              <a:t>04/11/2022</a:t>
            </a:fld>
            <a:endParaRPr lang="it-IT"/>
          </a:p>
        </p:txBody>
      </p:sp>
      <p:sp>
        <p:nvSpPr>
          <p:cNvPr id="5" name="Segnaposto piè di pagina 4">
            <a:extLst>
              <a:ext uri="{FF2B5EF4-FFF2-40B4-BE49-F238E27FC236}">
                <a16:creationId xmlns:a16="http://schemas.microsoft.com/office/drawing/2014/main" id="{FD50FAFE-F5CF-46C2-A483-CB9EFE8BCA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CBE77AB-B194-4CD0-A5BE-A803D1D15F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5F281-F1A6-4CBB-9687-2C00293BA42D}" type="slidenum">
              <a:rPr lang="it-IT" smtClean="0"/>
              <a:t>‹N›</a:t>
            </a:fld>
            <a:endParaRPr lang="it-IT"/>
          </a:p>
        </p:txBody>
      </p:sp>
    </p:spTree>
    <p:extLst>
      <p:ext uri="{BB962C8B-B14F-4D97-AF65-F5344CB8AC3E}">
        <p14:creationId xmlns:p14="http://schemas.microsoft.com/office/powerpoint/2010/main" val="37171736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dirty="0">
                <a:solidFill>
                  <a:srgbClr val="FFFFFF"/>
                </a:solidFill>
              </a:rPr>
              <a:t>WEB PROGRAMMING</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a:bodyPr>
          <a:lstStyle/>
          <a:p>
            <a:pPr algn="l"/>
            <a:r>
              <a:rPr lang="it-IT" dirty="0">
                <a:solidFill>
                  <a:srgbClr val="FFFFFF"/>
                </a:solidFill>
              </a:rPr>
              <a:t>Giovanni Ragusa</a:t>
            </a:r>
          </a:p>
          <a:p>
            <a:pPr algn="l"/>
            <a:r>
              <a:rPr lang="it-IT" dirty="0">
                <a:solidFill>
                  <a:srgbClr val="FFFFFF"/>
                </a:solidFill>
              </a:rPr>
              <a:t>1000007581</a:t>
            </a:r>
          </a:p>
          <a:p>
            <a:pPr algn="l"/>
            <a:endParaRPr lang="it-IT" dirty="0">
              <a:solidFill>
                <a:srgbClr val="FFFFFF"/>
              </a:solidFill>
            </a:endParaRP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API Spotify</a:t>
            </a:r>
          </a:p>
        </p:txBody>
      </p:sp>
    </p:spTree>
    <p:extLst>
      <p:ext uri="{BB962C8B-B14F-4D97-AF65-F5344CB8AC3E}">
        <p14:creationId xmlns:p14="http://schemas.microsoft.com/office/powerpoint/2010/main" val="1447148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8BE1B9-49B4-4BF8-957C-128CEF4708EA}"/>
              </a:ext>
            </a:extLst>
          </p:cNvPr>
          <p:cNvSpPr>
            <a:spLocks noGrp="1"/>
          </p:cNvSpPr>
          <p:nvPr>
            <p:ph type="ctrTitle"/>
          </p:nvPr>
        </p:nvSpPr>
        <p:spPr>
          <a:xfrm>
            <a:off x="314325" y="322262"/>
            <a:ext cx="11630025" cy="1096963"/>
          </a:xfrm>
        </p:spPr>
        <p:txBody>
          <a:bodyPr>
            <a:normAutofit fontScale="90000"/>
          </a:bodyPr>
          <a:lstStyle/>
          <a:p>
            <a:pPr algn="just"/>
            <a:r>
              <a:rPr lang="it-IT" sz="2800" dirty="0"/>
              <a:t>Per usufruire dei servizi Spotify tramite utilizzo di REST API è necessario prima dover mandare una richiesta di autorizzazione con rilascio di TOKEN. Dunque bisogna reperlo tramite funzioni apposite che illustro sotto tramite screenshot:</a:t>
            </a:r>
          </a:p>
        </p:txBody>
      </p:sp>
      <p:pic>
        <p:nvPicPr>
          <p:cNvPr id="5" name="Immagine 4" descr="Immagine che contiene testo, orologio, dispositivo&#10;&#10;Descrizione generata automaticamente">
            <a:extLst>
              <a:ext uri="{FF2B5EF4-FFF2-40B4-BE49-F238E27FC236}">
                <a16:creationId xmlns:a16="http://schemas.microsoft.com/office/drawing/2014/main" id="{37FA5241-B27B-4219-8B06-C1070AB76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28" y="1527887"/>
            <a:ext cx="5055072" cy="676369"/>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54B48B51-897B-4E22-B1FE-446BAC93D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28" y="2399870"/>
            <a:ext cx="5055072" cy="3191320"/>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866D3193-6AC0-43A3-B81B-A1DAC105F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576" y="1527887"/>
            <a:ext cx="6102219" cy="1607199"/>
          </a:xfrm>
          <a:prstGeom prst="rect">
            <a:avLst/>
          </a:prstGeom>
        </p:spPr>
      </p:pic>
      <p:sp>
        <p:nvSpPr>
          <p:cNvPr id="10" name="CasellaDiTesto 9">
            <a:extLst>
              <a:ext uri="{FF2B5EF4-FFF2-40B4-BE49-F238E27FC236}">
                <a16:creationId xmlns:a16="http://schemas.microsoft.com/office/drawing/2014/main" id="{13EFAF54-BC79-4AD2-B0DC-91FBBF1F347E}"/>
              </a:ext>
            </a:extLst>
          </p:cNvPr>
          <p:cNvSpPr txBox="1"/>
          <p:nvPr/>
        </p:nvSpPr>
        <p:spPr>
          <a:xfrm>
            <a:off x="5673012" y="3262410"/>
            <a:ext cx="31436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0" i="0" u="none" strike="noStrike" kern="1200" cap="none" spc="0" normalizeH="0" baseline="0" noProof="0" dirty="0">
                <a:ln>
                  <a:noFill/>
                </a:ln>
                <a:solidFill>
                  <a:prstClr val="black"/>
                </a:solidFill>
                <a:effectLst/>
                <a:uLnTx/>
                <a:uFillTx/>
                <a:latin typeface="Calibri" panose="020F0502020204030204"/>
                <a:ea typeface="+mn-ea"/>
                <a:cs typeface="+mn-cs"/>
              </a:rPr>
              <a:t>Risposta da console:</a:t>
            </a:r>
          </a:p>
        </p:txBody>
      </p:sp>
      <p:pic>
        <p:nvPicPr>
          <p:cNvPr id="12" name="Immagine 11">
            <a:extLst>
              <a:ext uri="{FF2B5EF4-FFF2-40B4-BE49-F238E27FC236}">
                <a16:creationId xmlns:a16="http://schemas.microsoft.com/office/drawing/2014/main" id="{C59A07F6-8C54-4B72-AE3E-19E3E08478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3575" y="3913193"/>
            <a:ext cx="6102220" cy="1000265"/>
          </a:xfrm>
          <a:prstGeom prst="rect">
            <a:avLst/>
          </a:prstGeom>
        </p:spPr>
      </p:pic>
    </p:spTree>
    <p:extLst>
      <p:ext uri="{BB962C8B-B14F-4D97-AF65-F5344CB8AC3E}">
        <p14:creationId xmlns:p14="http://schemas.microsoft.com/office/powerpoint/2010/main" val="2717972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4E71AE-89F4-437B-9070-3855F8826313}"/>
              </a:ext>
            </a:extLst>
          </p:cNvPr>
          <p:cNvSpPr>
            <a:spLocks noGrp="1"/>
          </p:cNvSpPr>
          <p:nvPr>
            <p:ph type="title"/>
          </p:nvPr>
        </p:nvSpPr>
        <p:spPr>
          <a:xfrm>
            <a:off x="362339" y="253158"/>
            <a:ext cx="10515600" cy="866515"/>
          </a:xfrm>
        </p:spPr>
        <p:txBody>
          <a:bodyPr>
            <a:normAutofit/>
          </a:bodyPr>
          <a:lstStyle/>
          <a:p>
            <a:r>
              <a:rPr lang="it-IT" sz="2500" dirty="0"/>
              <a:t>Una volta ricevuto il token il client ha la possibilità di poter usufruire del servizio offerto richiedendone le API di cui necessita. Foto in basso:</a:t>
            </a:r>
          </a:p>
        </p:txBody>
      </p:sp>
      <p:pic>
        <p:nvPicPr>
          <p:cNvPr id="4" name="Immagine 3" descr="Immagine che contiene testo&#10;&#10;Descrizione generata automaticamente">
            <a:extLst>
              <a:ext uri="{FF2B5EF4-FFF2-40B4-BE49-F238E27FC236}">
                <a16:creationId xmlns:a16="http://schemas.microsoft.com/office/drawing/2014/main" id="{0C78AEC6-16EE-454A-A167-47782710B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39" y="1188504"/>
            <a:ext cx="5733661" cy="1133633"/>
          </a:xfrm>
          <a:prstGeom prst="rect">
            <a:avLst/>
          </a:prstGeom>
        </p:spPr>
      </p:pic>
      <p:sp>
        <p:nvSpPr>
          <p:cNvPr id="5" name="CasellaDiTesto 4">
            <a:extLst>
              <a:ext uri="{FF2B5EF4-FFF2-40B4-BE49-F238E27FC236}">
                <a16:creationId xmlns:a16="http://schemas.microsoft.com/office/drawing/2014/main" id="{4EAF1780-E8C3-4F25-BD93-B5105BF9DE27}"/>
              </a:ext>
            </a:extLst>
          </p:cNvPr>
          <p:cNvSpPr txBox="1"/>
          <p:nvPr/>
        </p:nvSpPr>
        <p:spPr>
          <a:xfrm>
            <a:off x="7248525" y="1343025"/>
            <a:ext cx="4896982" cy="646331"/>
          </a:xfrm>
          <a:prstGeom prst="rect">
            <a:avLst/>
          </a:prstGeom>
          <a:noFill/>
        </p:spPr>
        <p:txBody>
          <a:bodyPr wrap="none" rtlCol="0">
            <a:spAutoFit/>
          </a:bodyPr>
          <a:lstStyle/>
          <a:p>
            <a:r>
              <a:rPr lang="it-IT" dirty="0"/>
              <a:t>Associo un Listener al form creato nel codice html </a:t>
            </a:r>
          </a:p>
          <a:p>
            <a:r>
              <a:rPr lang="it-IT" dirty="0"/>
              <a:t>che riceve la digitazione dell’utente</a:t>
            </a:r>
          </a:p>
        </p:txBody>
      </p:sp>
      <p:pic>
        <p:nvPicPr>
          <p:cNvPr id="7" name="Immagine 6" descr="Immagine che contiene testo, screenshot, schermo&#10;&#10;Descrizione generata automaticamente">
            <a:extLst>
              <a:ext uri="{FF2B5EF4-FFF2-40B4-BE49-F238E27FC236}">
                <a16:creationId xmlns:a16="http://schemas.microsoft.com/office/drawing/2014/main" id="{DB242760-BCC4-4DF8-9B2D-2CAB5B205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39" y="2398885"/>
            <a:ext cx="5733661" cy="173496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39D8C3B2-2F81-470E-9A85-D593E15C0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339" y="4210598"/>
            <a:ext cx="5733661" cy="2545383"/>
          </a:xfrm>
          <a:prstGeom prst="rect">
            <a:avLst/>
          </a:prstGeom>
        </p:spPr>
      </p:pic>
      <p:sp>
        <p:nvSpPr>
          <p:cNvPr id="10" name="Freccia a sinistra 9">
            <a:extLst>
              <a:ext uri="{FF2B5EF4-FFF2-40B4-BE49-F238E27FC236}">
                <a16:creationId xmlns:a16="http://schemas.microsoft.com/office/drawing/2014/main" id="{B5F49C03-5DAD-46BA-B8F9-F1561631D337}"/>
              </a:ext>
            </a:extLst>
          </p:cNvPr>
          <p:cNvSpPr/>
          <p:nvPr/>
        </p:nvSpPr>
        <p:spPr>
          <a:xfrm>
            <a:off x="6096000" y="1543050"/>
            <a:ext cx="1152525" cy="2952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8B39A258-AB40-435D-9369-6B7CC3698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273" y="2398885"/>
            <a:ext cx="5976689" cy="1734965"/>
          </a:xfrm>
          <a:prstGeom prst="rect">
            <a:avLst/>
          </a:prstGeom>
        </p:spPr>
      </p:pic>
    </p:spTree>
    <p:extLst>
      <p:ext uri="{BB962C8B-B14F-4D97-AF65-F5344CB8AC3E}">
        <p14:creationId xmlns:p14="http://schemas.microsoft.com/office/powerpoint/2010/main" val="261789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FC42F3-8F80-4D43-9E09-0B7F6993397F}"/>
              </a:ext>
            </a:extLst>
          </p:cNvPr>
          <p:cNvSpPr>
            <a:spLocks noGrp="1"/>
          </p:cNvSpPr>
          <p:nvPr>
            <p:ph type="title"/>
          </p:nvPr>
        </p:nvSpPr>
        <p:spPr>
          <a:xfrm>
            <a:off x="362339" y="243827"/>
            <a:ext cx="10515600" cy="483961"/>
          </a:xfrm>
        </p:spPr>
        <p:txBody>
          <a:bodyPr>
            <a:normAutofit/>
          </a:bodyPr>
          <a:lstStyle/>
          <a:p>
            <a:r>
              <a:rPr lang="it-IT" sz="2500" dirty="0"/>
              <a:t>Ecco quello che appare come interfaccia grafica per l utente:</a:t>
            </a:r>
          </a:p>
        </p:txBody>
      </p:sp>
      <p:pic>
        <p:nvPicPr>
          <p:cNvPr id="4" name="Immagine 3" descr="Immagine che contiene testo&#10;&#10;Descrizione generata automaticamente">
            <a:extLst>
              <a:ext uri="{FF2B5EF4-FFF2-40B4-BE49-F238E27FC236}">
                <a16:creationId xmlns:a16="http://schemas.microsoft.com/office/drawing/2014/main" id="{2560DEFE-CD73-45C1-9A33-C7E21C0B0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39" y="847365"/>
            <a:ext cx="9126224" cy="2581635"/>
          </a:xfrm>
          <a:prstGeom prst="rect">
            <a:avLst/>
          </a:prstGeom>
        </p:spPr>
      </p:pic>
    </p:spTree>
    <p:extLst>
      <p:ext uri="{BB962C8B-B14F-4D97-AF65-F5344CB8AC3E}">
        <p14:creationId xmlns:p14="http://schemas.microsoft.com/office/powerpoint/2010/main" val="4152833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API Meteo</a:t>
            </a:r>
          </a:p>
        </p:txBody>
      </p:sp>
      <p:pic>
        <p:nvPicPr>
          <p:cNvPr id="4" name="Immagine 3" descr="Immagine che contiene testo, schermo, screenshot&#10;&#10;Descrizione generata automaticamente">
            <a:extLst>
              <a:ext uri="{FF2B5EF4-FFF2-40B4-BE49-F238E27FC236}">
                <a16:creationId xmlns:a16="http://schemas.microsoft.com/office/drawing/2014/main" id="{D1D838FC-02C5-EFD6-92C3-BD47EFC2B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1352" y="3059197"/>
            <a:ext cx="5482148" cy="1707371"/>
          </a:xfrm>
          <a:prstGeom prst="rect">
            <a:avLst/>
          </a:prstGeom>
        </p:spPr>
      </p:pic>
      <p:pic>
        <p:nvPicPr>
          <p:cNvPr id="6" name="Immagine 5" descr="Immagine che contiene testo">
            <a:extLst>
              <a:ext uri="{FF2B5EF4-FFF2-40B4-BE49-F238E27FC236}">
                <a16:creationId xmlns:a16="http://schemas.microsoft.com/office/drawing/2014/main" id="{ED1B8058-B965-3C82-A07B-4CAE72C57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352" y="991146"/>
            <a:ext cx="5482148" cy="1886749"/>
          </a:xfrm>
          <a:prstGeom prst="rect">
            <a:avLst/>
          </a:prstGeom>
        </p:spPr>
      </p:pic>
      <p:pic>
        <p:nvPicPr>
          <p:cNvPr id="13" name="Immagine 12">
            <a:extLst>
              <a:ext uri="{FF2B5EF4-FFF2-40B4-BE49-F238E27FC236}">
                <a16:creationId xmlns:a16="http://schemas.microsoft.com/office/drawing/2014/main" id="{6D266D9D-10E0-9DD5-72AC-6CAE8E4C9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352" y="99361"/>
            <a:ext cx="5482148" cy="685178"/>
          </a:xfrm>
          <a:prstGeom prst="rect">
            <a:avLst/>
          </a:prstGeom>
        </p:spPr>
      </p:pic>
      <p:sp>
        <p:nvSpPr>
          <p:cNvPr id="15" name="CasellaDiTesto 14">
            <a:extLst>
              <a:ext uri="{FF2B5EF4-FFF2-40B4-BE49-F238E27FC236}">
                <a16:creationId xmlns:a16="http://schemas.microsoft.com/office/drawing/2014/main" id="{41AA318B-15EF-9AD7-06FD-82F67EC99DCB}"/>
              </a:ext>
            </a:extLst>
          </p:cNvPr>
          <p:cNvSpPr txBox="1"/>
          <p:nvPr/>
        </p:nvSpPr>
        <p:spPr>
          <a:xfrm>
            <a:off x="4478380" y="5266689"/>
            <a:ext cx="7710572" cy="1200329"/>
          </a:xfrm>
          <a:prstGeom prst="rect">
            <a:avLst/>
          </a:prstGeom>
          <a:noFill/>
        </p:spPr>
        <p:txBody>
          <a:bodyPr wrap="none" rtlCol="0">
            <a:spAutoFit/>
          </a:bodyPr>
          <a:lstStyle/>
          <a:p>
            <a:pPr algn="just"/>
            <a:r>
              <a:rPr lang="it-IT" dirty="0"/>
              <a:t>Prima di poter utilizzare la seguente API KEY si ha la necessità di accedere</a:t>
            </a:r>
          </a:p>
          <a:p>
            <a:pPr algn="just"/>
            <a:r>
              <a:rPr lang="it-IT" dirty="0"/>
              <a:t>al sito dedicato (vedi foto), andando a generare una chiave che è quella che</a:t>
            </a:r>
          </a:p>
          <a:p>
            <a:pPr algn="just"/>
            <a:r>
              <a:rPr lang="it-IT" dirty="0"/>
              <a:t>Passeremo come parametro alla fetch, oltre a leggere il campo input contenente</a:t>
            </a:r>
          </a:p>
          <a:p>
            <a:pPr algn="just"/>
            <a:r>
              <a:rPr lang="it-IT" dirty="0"/>
              <a:t>Il nome della città inserita dall’utente</a:t>
            </a:r>
          </a:p>
        </p:txBody>
      </p:sp>
    </p:spTree>
    <p:extLst>
      <p:ext uri="{BB962C8B-B14F-4D97-AF65-F5344CB8AC3E}">
        <p14:creationId xmlns:p14="http://schemas.microsoft.com/office/powerpoint/2010/main" val="2381418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API Meteo</a:t>
            </a:r>
          </a:p>
        </p:txBody>
      </p:sp>
      <p:pic>
        <p:nvPicPr>
          <p:cNvPr id="3" name="Immagine 2" descr="Immagine che contiene testo&#10;&#10;Descrizione generata automaticamente">
            <a:extLst>
              <a:ext uri="{FF2B5EF4-FFF2-40B4-BE49-F238E27FC236}">
                <a16:creationId xmlns:a16="http://schemas.microsoft.com/office/drawing/2014/main" id="{2FCE5C6D-ED12-C6D8-5F6A-A2AC41BEC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8434" y="180108"/>
            <a:ext cx="4576844" cy="6518059"/>
          </a:xfrm>
          <a:prstGeom prst="rect">
            <a:avLst/>
          </a:prstGeom>
        </p:spPr>
      </p:pic>
      <p:pic>
        <p:nvPicPr>
          <p:cNvPr id="7" name="Immagine 6">
            <a:extLst>
              <a:ext uri="{FF2B5EF4-FFF2-40B4-BE49-F238E27FC236}">
                <a16:creationId xmlns:a16="http://schemas.microsoft.com/office/drawing/2014/main" id="{C9034CCB-BDC9-3E12-B559-269A7BC89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367" y="4284"/>
            <a:ext cx="1905266" cy="6849431"/>
          </a:xfrm>
          <a:prstGeom prst="rect">
            <a:avLst/>
          </a:prstGeom>
        </p:spPr>
      </p:pic>
    </p:spTree>
    <p:extLst>
      <p:ext uri="{BB962C8B-B14F-4D97-AF65-F5344CB8AC3E}">
        <p14:creationId xmlns:p14="http://schemas.microsoft.com/office/powerpoint/2010/main" val="376826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Descrizione del progetto</a:t>
            </a:r>
          </a:p>
        </p:txBody>
      </p:sp>
      <p:sp>
        <p:nvSpPr>
          <p:cNvPr id="3" name="Content Placeholder 2">
            <a:extLst>
              <a:ext uri="{FF2B5EF4-FFF2-40B4-BE49-F238E27FC236}">
                <a16:creationId xmlns:a16="http://schemas.microsoft.com/office/drawing/2014/main" id="{A05D1882-65DE-484D-B983-8F24ECBDF31D}"/>
              </a:ext>
            </a:extLst>
          </p:cNvPr>
          <p:cNvSpPr>
            <a:spLocks noGrp="1"/>
          </p:cNvSpPr>
          <p:nvPr>
            <p:ph idx="1"/>
          </p:nvPr>
        </p:nvSpPr>
        <p:spPr>
          <a:xfrm>
            <a:off x="4810259" y="649480"/>
            <a:ext cx="6555347" cy="5546047"/>
          </a:xfrm>
        </p:spPr>
        <p:txBody>
          <a:bodyPr anchor="ctr">
            <a:normAutofit/>
          </a:bodyPr>
          <a:lstStyle/>
          <a:p>
            <a:pPr marL="0" indent="0" algn="just">
              <a:buNone/>
            </a:pPr>
            <a:r>
              <a:rPr lang="it-IT" sz="2000" dirty="0"/>
              <a:t>La pagina web da me progettata è basata sulla </a:t>
            </a:r>
            <a:r>
              <a:rPr lang="it-IT" sz="2000" u="sng" dirty="0">
                <a:uFill>
                  <a:solidFill>
                    <a:srgbClr val="FF0000"/>
                  </a:solidFill>
                </a:uFill>
              </a:rPr>
              <a:t>gestione vendita e noleggio auto presso una concessionaria.</a:t>
            </a:r>
          </a:p>
          <a:p>
            <a:pPr marL="0" indent="0" algn="just">
              <a:buNone/>
            </a:pPr>
            <a:r>
              <a:rPr lang="it-IT" sz="2000" dirty="0"/>
              <a:t>Presenta il logo della concessionaria, una barra di ricerca per permettere all’utente di navigare all’interno di apposite sezioni (non ancora implementate in questo mhw1),una vetrina degli annunci auto di maggiore occasione con elenco delle varie caratteristiche del veicolo, le quali possono a loro volta essere approfondite con click sul nome dell’auto (non implementato ancora).La parte finale presenta sezioni relative ad informazioni dell’azienda stessa, pagamenti sicuri ed una sezione dedicata ai contatti (</a:t>
            </a:r>
            <a:r>
              <a:rPr lang="it-IT" sz="2000" dirty="0" err="1"/>
              <a:t>livechat</a:t>
            </a:r>
            <a:r>
              <a:rPr lang="it-IT" sz="2000" dirty="0"/>
              <a:t>) qualora l’utente ordinario dovesse riscontrare problemi o per semplici chiarimenti.</a:t>
            </a:r>
          </a:p>
        </p:txBody>
      </p:sp>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HTML+CSS</a:t>
            </a:r>
          </a:p>
        </p:txBody>
      </p:sp>
      <p:pic>
        <p:nvPicPr>
          <p:cNvPr id="5" name="Segnaposto contenuto 4">
            <a:extLst>
              <a:ext uri="{FF2B5EF4-FFF2-40B4-BE49-F238E27FC236}">
                <a16:creationId xmlns:a16="http://schemas.microsoft.com/office/drawing/2014/main" id="{274333AD-9D89-478B-816D-06096C3E50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5419" y="71816"/>
            <a:ext cx="5905879" cy="6706993"/>
          </a:xfrm>
        </p:spPr>
      </p:pic>
      <p:sp>
        <p:nvSpPr>
          <p:cNvPr id="3" name="Parentesi graffa aperta 2">
            <a:extLst>
              <a:ext uri="{FF2B5EF4-FFF2-40B4-BE49-F238E27FC236}">
                <a16:creationId xmlns:a16="http://schemas.microsoft.com/office/drawing/2014/main" id="{1EC9E74F-ADDD-40C4-86B6-4BFB9961A99F}"/>
              </a:ext>
            </a:extLst>
          </p:cNvPr>
          <p:cNvSpPr/>
          <p:nvPr/>
        </p:nvSpPr>
        <p:spPr>
          <a:xfrm>
            <a:off x="5209632" y="71816"/>
            <a:ext cx="322488" cy="28020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4EC0FF8E-0C2A-4CEE-A0EF-2502666C8E05}"/>
              </a:ext>
            </a:extLst>
          </p:cNvPr>
          <p:cNvSpPr txBox="1"/>
          <p:nvPr/>
        </p:nvSpPr>
        <p:spPr>
          <a:xfrm>
            <a:off x="4504548" y="1269495"/>
            <a:ext cx="758275" cy="369332"/>
          </a:xfrm>
          <a:prstGeom prst="rect">
            <a:avLst/>
          </a:prstGeom>
          <a:noFill/>
        </p:spPr>
        <p:txBody>
          <a:bodyPr wrap="square" rtlCol="0">
            <a:spAutoFit/>
          </a:bodyPr>
          <a:lstStyle/>
          <a:p>
            <a:r>
              <a:rPr lang="it-IT" dirty="0"/>
              <a:t>670px</a:t>
            </a:r>
          </a:p>
        </p:txBody>
      </p:sp>
      <p:sp>
        <p:nvSpPr>
          <p:cNvPr id="6" name="Freccia a sinistra 5">
            <a:extLst>
              <a:ext uri="{FF2B5EF4-FFF2-40B4-BE49-F238E27FC236}">
                <a16:creationId xmlns:a16="http://schemas.microsoft.com/office/drawing/2014/main" id="{CC16C245-4EB7-4679-99F0-04B93B10E3EB}"/>
              </a:ext>
            </a:extLst>
          </p:cNvPr>
          <p:cNvSpPr/>
          <p:nvPr/>
        </p:nvSpPr>
        <p:spPr>
          <a:xfrm>
            <a:off x="5209631" y="3107094"/>
            <a:ext cx="418161" cy="746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61236AE3-BEDE-4D95-9682-832B27E84C35}"/>
              </a:ext>
            </a:extLst>
          </p:cNvPr>
          <p:cNvSpPr txBox="1"/>
          <p:nvPr/>
        </p:nvSpPr>
        <p:spPr>
          <a:xfrm>
            <a:off x="4670947" y="2936314"/>
            <a:ext cx="518283" cy="369332"/>
          </a:xfrm>
          <a:prstGeom prst="rect">
            <a:avLst/>
          </a:prstGeom>
          <a:noFill/>
        </p:spPr>
        <p:txBody>
          <a:bodyPr wrap="none" rtlCol="0">
            <a:spAutoFit/>
          </a:bodyPr>
          <a:lstStyle/>
          <a:p>
            <a:r>
              <a:rPr lang="it-IT" dirty="0"/>
              <a:t>9px</a:t>
            </a:r>
          </a:p>
        </p:txBody>
      </p:sp>
      <p:sp>
        <p:nvSpPr>
          <p:cNvPr id="9" name="Parentesi graffa aperta 8">
            <a:extLst>
              <a:ext uri="{FF2B5EF4-FFF2-40B4-BE49-F238E27FC236}">
                <a16:creationId xmlns:a16="http://schemas.microsoft.com/office/drawing/2014/main" id="{664C00BC-3D5E-4DE5-8B9E-C87D9D3E1F51}"/>
              </a:ext>
            </a:extLst>
          </p:cNvPr>
          <p:cNvSpPr/>
          <p:nvPr/>
        </p:nvSpPr>
        <p:spPr>
          <a:xfrm>
            <a:off x="5302529" y="3305646"/>
            <a:ext cx="325262" cy="2306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CasellaDiTesto 10">
            <a:extLst>
              <a:ext uri="{FF2B5EF4-FFF2-40B4-BE49-F238E27FC236}">
                <a16:creationId xmlns:a16="http://schemas.microsoft.com/office/drawing/2014/main" id="{935C2663-C015-4066-BD0B-19D7428D63BF}"/>
              </a:ext>
            </a:extLst>
          </p:cNvPr>
          <p:cNvSpPr txBox="1"/>
          <p:nvPr/>
        </p:nvSpPr>
        <p:spPr>
          <a:xfrm>
            <a:off x="4574329" y="3240646"/>
            <a:ext cx="635302" cy="369332"/>
          </a:xfrm>
          <a:prstGeom prst="rect">
            <a:avLst/>
          </a:prstGeom>
          <a:noFill/>
        </p:spPr>
        <p:txBody>
          <a:bodyPr wrap="none" rtlCol="0">
            <a:spAutoFit/>
          </a:bodyPr>
          <a:lstStyle/>
          <a:p>
            <a:r>
              <a:rPr lang="it-IT" dirty="0"/>
              <a:t>70px</a:t>
            </a:r>
          </a:p>
        </p:txBody>
      </p:sp>
      <p:sp>
        <p:nvSpPr>
          <p:cNvPr id="13" name="Parentesi graffa aperta 12">
            <a:extLst>
              <a:ext uri="{FF2B5EF4-FFF2-40B4-BE49-F238E27FC236}">
                <a16:creationId xmlns:a16="http://schemas.microsoft.com/office/drawing/2014/main" id="{9C5F3591-0DDB-4D00-8DC3-8361ED8479A8}"/>
              </a:ext>
            </a:extLst>
          </p:cNvPr>
          <p:cNvSpPr/>
          <p:nvPr/>
        </p:nvSpPr>
        <p:spPr>
          <a:xfrm>
            <a:off x="5209631" y="4935894"/>
            <a:ext cx="209080" cy="5225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4195C200-8BF8-44FA-B9D3-7C4ACC991400}"/>
              </a:ext>
            </a:extLst>
          </p:cNvPr>
          <p:cNvSpPr txBox="1"/>
          <p:nvPr/>
        </p:nvSpPr>
        <p:spPr>
          <a:xfrm>
            <a:off x="4504548" y="5009570"/>
            <a:ext cx="752322" cy="369332"/>
          </a:xfrm>
          <a:prstGeom prst="rect">
            <a:avLst/>
          </a:prstGeom>
          <a:noFill/>
        </p:spPr>
        <p:txBody>
          <a:bodyPr wrap="none" rtlCol="0">
            <a:spAutoFit/>
          </a:bodyPr>
          <a:lstStyle/>
          <a:p>
            <a:r>
              <a:rPr lang="it-IT" dirty="0"/>
              <a:t>120px</a:t>
            </a:r>
          </a:p>
        </p:txBody>
      </p:sp>
      <p:sp>
        <p:nvSpPr>
          <p:cNvPr id="17" name="Parentesi graffa aperta 16">
            <a:extLst>
              <a:ext uri="{FF2B5EF4-FFF2-40B4-BE49-F238E27FC236}">
                <a16:creationId xmlns:a16="http://schemas.microsoft.com/office/drawing/2014/main" id="{0CBAD042-F85A-4D94-9EBE-B42B9140D3A1}"/>
              </a:ext>
            </a:extLst>
          </p:cNvPr>
          <p:cNvSpPr/>
          <p:nvPr/>
        </p:nvSpPr>
        <p:spPr>
          <a:xfrm>
            <a:off x="4982923" y="5458408"/>
            <a:ext cx="387953" cy="13200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CasellaDiTesto 18">
            <a:extLst>
              <a:ext uri="{FF2B5EF4-FFF2-40B4-BE49-F238E27FC236}">
                <a16:creationId xmlns:a16="http://schemas.microsoft.com/office/drawing/2014/main" id="{17CE6A51-7C41-4632-9221-032D757C7E8E}"/>
              </a:ext>
            </a:extLst>
          </p:cNvPr>
          <p:cNvSpPr txBox="1"/>
          <p:nvPr/>
        </p:nvSpPr>
        <p:spPr>
          <a:xfrm>
            <a:off x="4303506" y="5933785"/>
            <a:ext cx="752322" cy="369332"/>
          </a:xfrm>
          <a:prstGeom prst="rect">
            <a:avLst/>
          </a:prstGeom>
          <a:noFill/>
        </p:spPr>
        <p:txBody>
          <a:bodyPr wrap="none" rtlCol="0">
            <a:spAutoFit/>
          </a:bodyPr>
          <a:lstStyle/>
          <a:p>
            <a:r>
              <a:rPr lang="it-IT" dirty="0"/>
              <a:t>300px</a:t>
            </a:r>
          </a:p>
        </p:txBody>
      </p:sp>
      <p:cxnSp>
        <p:nvCxnSpPr>
          <p:cNvPr id="22" name="Connettore diritto 21">
            <a:extLst>
              <a:ext uri="{FF2B5EF4-FFF2-40B4-BE49-F238E27FC236}">
                <a16:creationId xmlns:a16="http://schemas.microsoft.com/office/drawing/2014/main" id="{A5693419-5D3B-49E1-90CD-576A3BF30C5F}"/>
              </a:ext>
            </a:extLst>
          </p:cNvPr>
          <p:cNvCxnSpPr>
            <a:cxnSpLocks/>
          </p:cNvCxnSpPr>
          <p:nvPr/>
        </p:nvCxnSpPr>
        <p:spPr>
          <a:xfrm>
            <a:off x="5693504" y="3536302"/>
            <a:ext cx="0" cy="972000"/>
          </a:xfrm>
          <a:prstGeom prst="line">
            <a:avLst/>
          </a:prstGeom>
        </p:spPr>
        <p:style>
          <a:lnRef idx="3">
            <a:schemeClr val="dk1"/>
          </a:lnRef>
          <a:fillRef idx="0">
            <a:schemeClr val="dk1"/>
          </a:fillRef>
          <a:effectRef idx="2">
            <a:schemeClr val="dk1"/>
          </a:effectRef>
          <a:fontRef idx="minor">
            <a:schemeClr val="tx1"/>
          </a:fontRef>
        </p:style>
      </p:cxnSp>
      <p:sp>
        <p:nvSpPr>
          <p:cNvPr id="25" name="CasellaDiTesto 24">
            <a:extLst>
              <a:ext uri="{FF2B5EF4-FFF2-40B4-BE49-F238E27FC236}">
                <a16:creationId xmlns:a16="http://schemas.microsoft.com/office/drawing/2014/main" id="{82D56082-5558-4CFC-BC95-B62AC68F34CA}"/>
              </a:ext>
            </a:extLst>
          </p:cNvPr>
          <p:cNvSpPr txBox="1"/>
          <p:nvPr/>
        </p:nvSpPr>
        <p:spPr>
          <a:xfrm>
            <a:off x="4982923" y="3801984"/>
            <a:ext cx="752323" cy="369332"/>
          </a:xfrm>
          <a:prstGeom prst="rect">
            <a:avLst/>
          </a:prstGeom>
          <a:noFill/>
        </p:spPr>
        <p:txBody>
          <a:bodyPr wrap="square" rtlCol="0">
            <a:spAutoFit/>
          </a:bodyPr>
          <a:lstStyle/>
          <a:p>
            <a:r>
              <a:rPr lang="it-IT" dirty="0"/>
              <a:t>220px</a:t>
            </a:r>
          </a:p>
        </p:txBody>
      </p:sp>
      <p:cxnSp>
        <p:nvCxnSpPr>
          <p:cNvPr id="27" name="Connettore diritto 26">
            <a:extLst>
              <a:ext uri="{FF2B5EF4-FFF2-40B4-BE49-F238E27FC236}">
                <a16:creationId xmlns:a16="http://schemas.microsoft.com/office/drawing/2014/main" id="{5846D51E-B2EE-40C7-8FEC-82C0A2EA473F}"/>
              </a:ext>
            </a:extLst>
          </p:cNvPr>
          <p:cNvCxnSpPr/>
          <p:nvPr/>
        </p:nvCxnSpPr>
        <p:spPr>
          <a:xfrm>
            <a:off x="5735246" y="3536302"/>
            <a:ext cx="1234721" cy="0"/>
          </a:xfrm>
          <a:prstGeom prst="line">
            <a:avLst/>
          </a:prstGeom>
        </p:spPr>
        <p:style>
          <a:lnRef idx="3">
            <a:schemeClr val="dk1"/>
          </a:lnRef>
          <a:fillRef idx="0">
            <a:schemeClr val="dk1"/>
          </a:fillRef>
          <a:effectRef idx="2">
            <a:schemeClr val="dk1"/>
          </a:effectRef>
          <a:fontRef idx="minor">
            <a:schemeClr val="tx1"/>
          </a:fontRef>
        </p:style>
      </p:cxnSp>
      <p:sp>
        <p:nvSpPr>
          <p:cNvPr id="28" name="CasellaDiTesto 27">
            <a:extLst>
              <a:ext uri="{FF2B5EF4-FFF2-40B4-BE49-F238E27FC236}">
                <a16:creationId xmlns:a16="http://schemas.microsoft.com/office/drawing/2014/main" id="{32DD378B-9347-47B6-89DD-B14A5C8DFA39}"/>
              </a:ext>
            </a:extLst>
          </p:cNvPr>
          <p:cNvSpPr txBox="1"/>
          <p:nvPr/>
        </p:nvSpPr>
        <p:spPr>
          <a:xfrm>
            <a:off x="6000989" y="3254472"/>
            <a:ext cx="752322" cy="369332"/>
          </a:xfrm>
          <a:prstGeom prst="rect">
            <a:avLst/>
          </a:prstGeom>
          <a:noFill/>
        </p:spPr>
        <p:txBody>
          <a:bodyPr wrap="none" rtlCol="0">
            <a:spAutoFit/>
          </a:bodyPr>
          <a:lstStyle/>
          <a:p>
            <a:r>
              <a:rPr lang="it-IT" dirty="0"/>
              <a:t>290px</a:t>
            </a:r>
          </a:p>
        </p:txBody>
      </p:sp>
    </p:spTree>
    <p:extLst>
      <p:ext uri="{BB962C8B-B14F-4D97-AF65-F5344CB8AC3E}">
        <p14:creationId xmlns:p14="http://schemas.microsoft.com/office/powerpoint/2010/main" val="286180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Header</a:t>
            </a:r>
          </a:p>
        </p:txBody>
      </p:sp>
      <p:pic>
        <p:nvPicPr>
          <p:cNvPr id="5" name="Segnaposto contenuto 4">
            <a:extLst>
              <a:ext uri="{FF2B5EF4-FFF2-40B4-BE49-F238E27FC236}">
                <a16:creationId xmlns:a16="http://schemas.microsoft.com/office/drawing/2014/main" id="{CB6FE6C3-DFAA-4DBC-938C-D3A26C9147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3676" y="244312"/>
            <a:ext cx="5559418" cy="2441738"/>
          </a:xfrm>
        </p:spPr>
      </p:pic>
      <p:pic>
        <p:nvPicPr>
          <p:cNvPr id="7" name="Immagine 6" descr="Immagine che contiene testo&#10;&#10;Descrizione generata automaticamente">
            <a:extLst>
              <a:ext uri="{FF2B5EF4-FFF2-40B4-BE49-F238E27FC236}">
                <a16:creationId xmlns:a16="http://schemas.microsoft.com/office/drawing/2014/main" id="{C7256C29-D1BC-469E-936A-07C65C4AA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119" y="2761669"/>
            <a:ext cx="3520208" cy="4020712"/>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ED4714F8-FFA2-433F-B595-87F0C88C5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636" y="2761669"/>
            <a:ext cx="3520208" cy="4020712"/>
          </a:xfrm>
          <a:prstGeom prst="rect">
            <a:avLst/>
          </a:prstGeom>
        </p:spPr>
      </p:pic>
    </p:spTree>
    <p:extLst>
      <p:ext uri="{BB962C8B-B14F-4D97-AF65-F5344CB8AC3E}">
        <p14:creationId xmlns:p14="http://schemas.microsoft.com/office/powerpoint/2010/main" val="325037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Menù navigazione</a:t>
            </a:r>
          </a:p>
        </p:txBody>
      </p:sp>
      <p:pic>
        <p:nvPicPr>
          <p:cNvPr id="5" name="Segnaposto contenuto 4">
            <a:extLst>
              <a:ext uri="{FF2B5EF4-FFF2-40B4-BE49-F238E27FC236}">
                <a16:creationId xmlns:a16="http://schemas.microsoft.com/office/drawing/2014/main" id="{9A14A8B0-F82F-4496-8650-D4F7C9D53C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6526" y="293506"/>
            <a:ext cx="7336587" cy="708200"/>
          </a:xfrm>
        </p:spPr>
      </p:pic>
      <p:pic>
        <p:nvPicPr>
          <p:cNvPr id="7" name="Immagine 6" descr="Immagine che contiene testo&#10;&#10;Descrizione generata automaticamente">
            <a:extLst>
              <a:ext uri="{FF2B5EF4-FFF2-40B4-BE49-F238E27FC236}">
                <a16:creationId xmlns:a16="http://schemas.microsoft.com/office/drawing/2014/main" id="{81EBD998-5EFD-41E2-BD04-93CD24D9C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526" y="1295211"/>
            <a:ext cx="3620005" cy="5487166"/>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2943CD9B-C746-4EE5-B6C0-8ACF9F6AF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223" y="1315240"/>
            <a:ext cx="3201452" cy="5473252"/>
          </a:xfrm>
          <a:prstGeom prst="rect">
            <a:avLst/>
          </a:prstGeom>
        </p:spPr>
      </p:pic>
    </p:spTree>
    <p:extLst>
      <p:ext uri="{BB962C8B-B14F-4D97-AF65-F5344CB8AC3E}">
        <p14:creationId xmlns:p14="http://schemas.microsoft.com/office/powerpoint/2010/main" val="356049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contenuti</a:t>
            </a:r>
          </a:p>
        </p:txBody>
      </p:sp>
      <p:pic>
        <p:nvPicPr>
          <p:cNvPr id="5" name="Segnaposto contenuto 4">
            <a:extLst>
              <a:ext uri="{FF2B5EF4-FFF2-40B4-BE49-F238E27FC236}">
                <a16:creationId xmlns:a16="http://schemas.microsoft.com/office/drawing/2014/main" id="{8106953A-41BA-4DCB-94B8-29C687124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6090" y="10138"/>
            <a:ext cx="6554788" cy="2256811"/>
          </a:xfrm>
        </p:spPr>
      </p:pic>
      <p:pic>
        <p:nvPicPr>
          <p:cNvPr id="7" name="Immagine 6" descr="Immagine che contiene testo&#10;&#10;Descrizione generata automaticamente">
            <a:extLst>
              <a:ext uri="{FF2B5EF4-FFF2-40B4-BE49-F238E27FC236}">
                <a16:creationId xmlns:a16="http://schemas.microsoft.com/office/drawing/2014/main" id="{4576AA6A-0CC9-46D3-A1E1-39375C67D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66" y="2824638"/>
            <a:ext cx="3235318" cy="3989719"/>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EBA71A80-55D1-4EC1-B86F-BDFBAE67F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252" y="1896090"/>
            <a:ext cx="6991026" cy="878723"/>
          </a:xfrm>
          <a:prstGeom prst="rect">
            <a:avLst/>
          </a:prstGeom>
        </p:spPr>
      </p:pic>
    </p:spTree>
    <p:extLst>
      <p:ext uri="{BB962C8B-B14F-4D97-AF65-F5344CB8AC3E}">
        <p14:creationId xmlns:p14="http://schemas.microsoft.com/office/powerpoint/2010/main" val="99413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6CFC2BDC-169B-4625-A556-6C2EF330E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98" y="76200"/>
            <a:ext cx="3537845" cy="6648450"/>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2304649B-35D2-4045-B965-EC2D62EB0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548" y="76197"/>
            <a:ext cx="3336929" cy="6648451"/>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91BFEE41-9160-4057-9B83-B9E6E6901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3282" y="76197"/>
            <a:ext cx="3650230" cy="468671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DE9DDA9E-023C-4DFC-97E3-F5E351C22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3282" y="4927772"/>
            <a:ext cx="3650230" cy="1796876"/>
          </a:xfrm>
          <a:prstGeom prst="rect">
            <a:avLst/>
          </a:prstGeom>
        </p:spPr>
      </p:pic>
    </p:spTree>
    <p:extLst>
      <p:ext uri="{BB962C8B-B14F-4D97-AF65-F5344CB8AC3E}">
        <p14:creationId xmlns:p14="http://schemas.microsoft.com/office/powerpoint/2010/main" val="2714945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Footer</a:t>
            </a:r>
          </a:p>
        </p:txBody>
      </p:sp>
      <p:pic>
        <p:nvPicPr>
          <p:cNvPr id="5" name="Segnaposto contenuto 4">
            <a:extLst>
              <a:ext uri="{FF2B5EF4-FFF2-40B4-BE49-F238E27FC236}">
                <a16:creationId xmlns:a16="http://schemas.microsoft.com/office/drawing/2014/main" id="{5A3C6E9D-38B2-4A2A-BA9A-3556022522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7694" y="117661"/>
            <a:ext cx="7652856" cy="1447429"/>
          </a:xfrm>
        </p:spPr>
      </p:pic>
      <p:pic>
        <p:nvPicPr>
          <p:cNvPr id="7" name="Immagine 6" descr="Immagine che contiene testo&#10;&#10;Descrizione generata automaticamente">
            <a:extLst>
              <a:ext uri="{FF2B5EF4-FFF2-40B4-BE49-F238E27FC236}">
                <a16:creationId xmlns:a16="http://schemas.microsoft.com/office/drawing/2014/main" id="{4258CD2E-A6C9-4D83-BA2D-20A02085F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696" y="1623920"/>
            <a:ext cx="2726644" cy="5175249"/>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71AB7971-D894-4DCD-9615-362D353B4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8811" y="1623919"/>
            <a:ext cx="2394289" cy="5175249"/>
          </a:xfrm>
          <a:prstGeom prst="rect">
            <a:avLst/>
          </a:prstGeom>
        </p:spPr>
      </p:pic>
      <p:pic>
        <p:nvPicPr>
          <p:cNvPr id="15" name="Immagine 14" descr="Immagine che contiene testo&#10;&#10;Descrizione generata automaticamente">
            <a:extLst>
              <a:ext uri="{FF2B5EF4-FFF2-40B4-BE49-F238E27FC236}">
                <a16:creationId xmlns:a16="http://schemas.microsoft.com/office/drawing/2014/main" id="{9E30FF81-039C-41D2-BB60-7FD9E0CA1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7571" y="1623919"/>
            <a:ext cx="2397627" cy="452531"/>
          </a:xfrm>
          <a:prstGeom prst="rect">
            <a:avLst/>
          </a:prstGeom>
        </p:spPr>
      </p:pic>
    </p:spTree>
    <p:extLst>
      <p:ext uri="{BB962C8B-B14F-4D97-AF65-F5344CB8AC3E}">
        <p14:creationId xmlns:p14="http://schemas.microsoft.com/office/powerpoint/2010/main" val="1983895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Mobile-</a:t>
            </a:r>
            <a:r>
              <a:rPr lang="it-IT" sz="4000" dirty="0" err="1">
                <a:solidFill>
                  <a:srgbClr val="FFFFFF"/>
                </a:solidFill>
              </a:rPr>
              <a:t>View</a:t>
            </a:r>
            <a:endParaRPr lang="it-IT" sz="4000" dirty="0">
              <a:solidFill>
                <a:srgbClr val="FFFFFF"/>
              </a:solidFill>
            </a:endParaRPr>
          </a:p>
        </p:txBody>
      </p:sp>
      <p:pic>
        <p:nvPicPr>
          <p:cNvPr id="9" name="Immagine 8" descr="Immagine che contiene testo&#10;&#10;Descrizione generata automaticamente">
            <a:extLst>
              <a:ext uri="{FF2B5EF4-FFF2-40B4-BE49-F238E27FC236}">
                <a16:creationId xmlns:a16="http://schemas.microsoft.com/office/drawing/2014/main" id="{719C1F41-66FF-5E31-4BA6-8D6AFC1E9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695" y="238738"/>
            <a:ext cx="1216651" cy="4229100"/>
          </a:xfrm>
          <a:prstGeom prst="rect">
            <a:avLst/>
          </a:prstGeom>
        </p:spPr>
      </p:pic>
      <p:sp>
        <p:nvSpPr>
          <p:cNvPr id="13" name="CasellaDiTesto 12">
            <a:extLst>
              <a:ext uri="{FF2B5EF4-FFF2-40B4-BE49-F238E27FC236}">
                <a16:creationId xmlns:a16="http://schemas.microsoft.com/office/drawing/2014/main" id="{3100DD54-AF2F-BE86-499A-068F225EAF74}"/>
              </a:ext>
            </a:extLst>
          </p:cNvPr>
          <p:cNvSpPr txBox="1"/>
          <p:nvPr/>
        </p:nvSpPr>
        <p:spPr>
          <a:xfrm>
            <a:off x="5724525" y="723900"/>
            <a:ext cx="5707716" cy="646331"/>
          </a:xfrm>
          <a:prstGeom prst="rect">
            <a:avLst/>
          </a:prstGeom>
          <a:noFill/>
        </p:spPr>
        <p:txBody>
          <a:bodyPr wrap="none" rtlCol="0">
            <a:spAutoFit/>
          </a:bodyPr>
          <a:lstStyle/>
          <a:p>
            <a:r>
              <a:rPr lang="it-IT" dirty="0"/>
              <a:t>La mobile-</a:t>
            </a:r>
            <a:r>
              <a:rPr lang="it-IT" dirty="0" err="1"/>
              <a:t>view</a:t>
            </a:r>
            <a:r>
              <a:rPr lang="it-IT" dirty="0"/>
              <a:t> che viene mostrata nel caso in cui la pagina</a:t>
            </a:r>
          </a:p>
          <a:p>
            <a:r>
              <a:rPr lang="it-IT" dirty="0"/>
              <a:t>Web viene visualizzata tramite cellulare.</a:t>
            </a:r>
          </a:p>
        </p:txBody>
      </p:sp>
    </p:spTree>
    <p:extLst>
      <p:ext uri="{BB962C8B-B14F-4D97-AF65-F5344CB8AC3E}">
        <p14:creationId xmlns:p14="http://schemas.microsoft.com/office/powerpoint/2010/main" val="2566572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303</Words>
  <Application>Microsoft Office PowerPoint</Application>
  <PresentationFormat>Widescreen</PresentationFormat>
  <Paragraphs>34</Paragraphs>
  <Slides>15</Slides>
  <Notes>0</Notes>
  <HiddenSlides>0</HiddenSlides>
  <MMClips>0</MMClips>
  <ScaleCrop>false</ScaleCrop>
  <HeadingPairs>
    <vt:vector size="6" baseType="variant">
      <vt:variant>
        <vt:lpstr>Caratteri utilizzati</vt:lpstr>
      </vt:variant>
      <vt:variant>
        <vt:i4>3</vt:i4>
      </vt:variant>
      <vt:variant>
        <vt:lpstr>Tema</vt:lpstr>
      </vt:variant>
      <vt:variant>
        <vt:i4>2</vt:i4>
      </vt:variant>
      <vt:variant>
        <vt:lpstr>Titoli diapositive</vt:lpstr>
      </vt:variant>
      <vt:variant>
        <vt:i4>15</vt:i4>
      </vt:variant>
    </vt:vector>
  </HeadingPairs>
  <TitlesOfParts>
    <vt:vector size="20" baseType="lpstr">
      <vt:lpstr>Arial</vt:lpstr>
      <vt:lpstr>Calibri</vt:lpstr>
      <vt:lpstr>Calibri Light</vt:lpstr>
      <vt:lpstr>Office Theme</vt:lpstr>
      <vt:lpstr>Tema di Office</vt:lpstr>
      <vt:lpstr>WEB PROGRAMMING</vt:lpstr>
      <vt:lpstr>Descrizione del progetto</vt:lpstr>
      <vt:lpstr>Layout complessivo HTML+CSS</vt:lpstr>
      <vt:lpstr>Header</vt:lpstr>
      <vt:lpstr>Menù navigazione</vt:lpstr>
      <vt:lpstr>Sezione contenuti</vt:lpstr>
      <vt:lpstr>Presentazione standard di PowerPoint</vt:lpstr>
      <vt:lpstr>Footer</vt:lpstr>
      <vt:lpstr>Mobile-View</vt:lpstr>
      <vt:lpstr>API Spotify</vt:lpstr>
      <vt:lpstr>Per usufruire dei servizi Spotify tramite utilizzo di REST API è necessario prima dover mandare una richiesta di autorizzazione con rilascio di TOKEN. Dunque bisogna reperlo tramite funzioni apposite che illustro sotto tramite screenshot:</vt:lpstr>
      <vt:lpstr>Una volta ricevuto il token il client ha la possibilità di poter usufruire del servizio offerto richiedendone le API di cui necessita. Foto in basso:</vt:lpstr>
      <vt:lpstr>Ecco quello che appare come interfaccia grafica per l utente:</vt:lpstr>
      <vt:lpstr>API Meteo</vt:lpstr>
      <vt:lpstr>API Meteo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GIOVANNI RAGUSA</cp:lastModifiedBy>
  <cp:revision>4</cp:revision>
  <dcterms:created xsi:type="dcterms:W3CDTF">2021-03-24T16:57:46Z</dcterms:created>
  <dcterms:modified xsi:type="dcterms:W3CDTF">2022-11-04T13:45:04Z</dcterms:modified>
</cp:coreProperties>
</file>